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utier,Sebastien,CREULLY,Technical" initials="P" lastIdx="1" clrIdx="0">
    <p:extLst>
      <p:ext uri="{19B8F6BF-5375-455C-9EA6-DF929625EA0E}">
        <p15:presenceInfo xmlns:p15="http://schemas.microsoft.com/office/powerpoint/2012/main" userId="S-1-5-21-1220945662-2111687655-725345543-1310384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64" d="100"/>
          <a:sy n="64" d="100"/>
        </p:scale>
        <p:origin x="71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56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4717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130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94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63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111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1434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98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6936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66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52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D37A4-D7D6-4B28-81CC-E9B5F7304833}" type="datetimeFigureOut">
              <a:rPr lang="fr-FR" smtClean="0"/>
              <a:t>24/09/2019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FA050-F9F1-420A-A833-806AB6ECA8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76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6345" y="4714383"/>
            <a:ext cx="9144000" cy="2348569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LAC DE PONT L’EVEQUE</a:t>
            </a:r>
            <a:br>
              <a:rPr lang="fr-FR" dirty="0" smtClean="0"/>
            </a:br>
            <a:r>
              <a:rPr lang="fr-FR" b="1" dirty="0" smtClean="0"/>
              <a:t>Adresse :</a:t>
            </a:r>
            <a:br>
              <a:rPr lang="fr-FR" b="1" dirty="0" smtClean="0"/>
            </a:br>
            <a:r>
              <a:rPr lang="fr-FR" dirty="0" smtClean="0"/>
              <a:t>Avenue de la Libération</a:t>
            </a:r>
            <a:br>
              <a:rPr lang="fr-FR" dirty="0" smtClean="0"/>
            </a:br>
            <a:r>
              <a:rPr lang="fr-FR" dirty="0" smtClean="0"/>
              <a:t>14130 Pont L'Evêque</a:t>
            </a:r>
            <a:br>
              <a:rPr lang="fr-FR" dirty="0" smtClean="0"/>
            </a:br>
            <a:r>
              <a:rPr lang="fr-FR" dirty="0" smtClean="0">
                <a:effectLst/>
              </a:rPr>
              <a:t>Coordonnées GPS :</a:t>
            </a:r>
            <a:br>
              <a:rPr lang="fr-FR" dirty="0" smtClean="0">
                <a:effectLst/>
              </a:rPr>
            </a:br>
            <a:r>
              <a:rPr lang="fr-FR" dirty="0" err="1" smtClean="0">
                <a:effectLst/>
              </a:rPr>
              <a:t>Lat</a:t>
            </a:r>
            <a:r>
              <a:rPr lang="fr-FR" dirty="0" smtClean="0">
                <a:effectLst/>
              </a:rPr>
              <a:t> : 49.274833/ Long: 0.204792</a:t>
            </a:r>
            <a:br>
              <a:rPr lang="fr-FR" dirty="0" smtClean="0">
                <a:effectLst/>
              </a:rPr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572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e 10"/>
          <p:cNvGrpSpPr/>
          <p:nvPr/>
        </p:nvGrpSpPr>
        <p:grpSpPr>
          <a:xfrm>
            <a:off x="851128" y="170995"/>
            <a:ext cx="5287113" cy="6516009"/>
            <a:chOff x="3452443" y="170995"/>
            <a:chExt cx="5287113" cy="651600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2443" y="170995"/>
              <a:ext cx="5287113" cy="6516009"/>
            </a:xfrm>
            <a:prstGeom prst="rect">
              <a:avLst/>
            </a:prstGeom>
          </p:spPr>
        </p:pic>
        <p:sp>
          <p:nvSpPr>
            <p:cNvPr id="5" name="Ellipse 4"/>
            <p:cNvSpPr/>
            <p:nvPr/>
          </p:nvSpPr>
          <p:spPr>
            <a:xfrm>
              <a:off x="7162800" y="26289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Rectangle 7"/>
            <p:cNvSpPr/>
            <p:nvPr/>
          </p:nvSpPr>
          <p:spPr>
            <a:xfrm rot="19033870">
              <a:off x="7759699" y="3632201"/>
              <a:ext cx="330200" cy="685800"/>
            </a:xfrm>
            <a:prstGeom prst="rect">
              <a:avLst/>
            </a:prstGeom>
            <a:no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6" name="Ellipse 5"/>
          <p:cNvSpPr/>
          <p:nvPr/>
        </p:nvSpPr>
        <p:spPr>
          <a:xfrm>
            <a:off x="7031860" y="1107539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7334030" y="860573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Cale de mise à l’eau (bateau)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 rot="16200000">
            <a:off x="6699902" y="1630870"/>
            <a:ext cx="330200" cy="6858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7334030" y="1682136"/>
            <a:ext cx="4222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Plage mise à l’eau </a:t>
            </a:r>
            <a:r>
              <a:rPr lang="fr-FR" dirty="0" err="1" smtClean="0"/>
              <a:t>float</a:t>
            </a:r>
            <a:r>
              <a:rPr lang="fr-FR" dirty="0" smtClean="0"/>
              <a:t> tube et mise en attente des bateaux possible sur ponton.</a:t>
            </a:r>
            <a:endParaRPr lang="fr-FR" dirty="0"/>
          </a:p>
        </p:txBody>
      </p:sp>
      <p:sp>
        <p:nvSpPr>
          <p:cNvPr id="13" name="Triangle isocèle 12"/>
          <p:cNvSpPr/>
          <p:nvPr/>
        </p:nvSpPr>
        <p:spPr>
          <a:xfrm>
            <a:off x="4947078" y="3335445"/>
            <a:ext cx="285099" cy="183500"/>
          </a:xfrm>
          <a:prstGeom prst="triangl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riangle isocèle 13"/>
          <p:cNvSpPr/>
          <p:nvPr/>
        </p:nvSpPr>
        <p:spPr>
          <a:xfrm>
            <a:off x="6922803" y="2812615"/>
            <a:ext cx="285099" cy="183500"/>
          </a:xfrm>
          <a:prstGeom prst="triangl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7334029" y="2569618"/>
            <a:ext cx="3859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Repas Samedi soir et remise des prix Samedi et dimanche.</a:t>
            </a:r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4713885" y="6103331"/>
            <a:ext cx="255555" cy="236483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969286" y="3834839"/>
            <a:ext cx="277548" cy="221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7334029" y="3393372"/>
            <a:ext cx="43797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Barrière entrée sur le site du lac, ouverte à partir de 7H00 exceptionnellement pour le 20 et 21 octobre. </a:t>
            </a:r>
            <a:endParaRPr lang="fr-FR" dirty="0"/>
          </a:p>
        </p:txBody>
      </p:sp>
      <p:sp>
        <p:nvSpPr>
          <p:cNvPr id="2" name="Flèche vers le bas 1"/>
          <p:cNvSpPr/>
          <p:nvPr/>
        </p:nvSpPr>
        <p:spPr>
          <a:xfrm>
            <a:off x="4713885" y="3475198"/>
            <a:ext cx="261457" cy="231648"/>
          </a:xfrm>
          <a:prstGeom prst="downArrow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vers le bas 18"/>
          <p:cNvSpPr/>
          <p:nvPr/>
        </p:nvSpPr>
        <p:spPr>
          <a:xfrm>
            <a:off x="6985377" y="4695140"/>
            <a:ext cx="261457" cy="231648"/>
          </a:xfrm>
          <a:prstGeom prst="downArrow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7334028" y="4487798"/>
            <a:ext cx="43797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Remise des feuilles de capture en fin de manche sur le ponton.</a:t>
            </a:r>
            <a:endParaRPr lang="fr-FR" dirty="0"/>
          </a:p>
        </p:txBody>
      </p:sp>
      <p:cxnSp>
        <p:nvCxnSpPr>
          <p:cNvPr id="22" name="Connecteur droit 21"/>
          <p:cNvCxnSpPr/>
          <p:nvPr/>
        </p:nvCxnSpPr>
        <p:spPr>
          <a:xfrm flipV="1">
            <a:off x="3938016" y="3706846"/>
            <a:ext cx="246862" cy="609857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6874436" y="5533025"/>
            <a:ext cx="381832" cy="1219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7379355" y="5348359"/>
            <a:ext cx="437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Départ de la compétition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6937010" y="5993603"/>
            <a:ext cx="309824" cy="10972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4713885" y="3027186"/>
            <a:ext cx="309824" cy="109728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7381929" y="5852240"/>
            <a:ext cx="4379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Petit déjeuner + briefing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7247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e 19"/>
          <p:cNvGrpSpPr/>
          <p:nvPr/>
        </p:nvGrpSpPr>
        <p:grpSpPr>
          <a:xfrm>
            <a:off x="425463" y="155229"/>
            <a:ext cx="5287113" cy="6516009"/>
            <a:chOff x="3452443" y="170995"/>
            <a:chExt cx="5287113" cy="6516009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52443" y="170995"/>
              <a:ext cx="5287113" cy="6516009"/>
            </a:xfrm>
            <a:prstGeom prst="rect">
              <a:avLst/>
            </a:prstGeom>
          </p:spPr>
        </p:pic>
        <p:cxnSp>
          <p:nvCxnSpPr>
            <p:cNvPr id="6" name="Connecteur droit 5"/>
            <p:cNvCxnSpPr/>
            <p:nvPr/>
          </p:nvCxnSpPr>
          <p:spPr>
            <a:xfrm>
              <a:off x="4279900" y="3187700"/>
              <a:ext cx="2540000" cy="482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Ellipse 6"/>
            <p:cNvSpPr/>
            <p:nvPr/>
          </p:nvSpPr>
          <p:spPr>
            <a:xfrm>
              <a:off x="5473700" y="33401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" name="Ellipse 7"/>
            <p:cNvSpPr/>
            <p:nvPr/>
          </p:nvSpPr>
          <p:spPr>
            <a:xfrm>
              <a:off x="6286500" y="34925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Ellipse 8"/>
            <p:cNvSpPr/>
            <p:nvPr/>
          </p:nvSpPr>
          <p:spPr>
            <a:xfrm>
              <a:off x="4660900" y="31877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5194300" y="1726505"/>
              <a:ext cx="1460500" cy="92333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dirty="0" smtClean="0">
                  <a:solidFill>
                    <a:srgbClr val="FF0000"/>
                  </a:solidFill>
                </a:rPr>
                <a:t>Zone Interdite de 14H à 16H</a:t>
              </a:r>
              <a:endParaRPr lang="fr-FR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Connecteur droit 10"/>
            <p:cNvCxnSpPr/>
            <p:nvPr/>
          </p:nvCxnSpPr>
          <p:spPr>
            <a:xfrm flipH="1">
              <a:off x="4279900" y="237550"/>
              <a:ext cx="914400" cy="293745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/>
            <p:cNvCxnSpPr/>
            <p:nvPr/>
          </p:nvCxnSpPr>
          <p:spPr>
            <a:xfrm>
              <a:off x="5168900" y="258128"/>
              <a:ext cx="1485900" cy="27527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/>
            <p:cNvCxnSpPr/>
            <p:nvPr/>
          </p:nvCxnSpPr>
          <p:spPr>
            <a:xfrm>
              <a:off x="6623050" y="533400"/>
              <a:ext cx="781050" cy="1879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flipV="1">
              <a:off x="6819900" y="2413000"/>
              <a:ext cx="584200" cy="124460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ZoneTexte 20"/>
          <p:cNvSpPr txBox="1"/>
          <p:nvPr/>
        </p:nvSpPr>
        <p:spPr>
          <a:xfrm>
            <a:off x="6383720" y="1588373"/>
            <a:ext cx="461929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Attention, il est possible qu’une partie du Lac soit interdite à la pêche et à la navigation sur un créneau de 2H (entre 14H et 16H). Cette partie est délimitée par des bouées rouge. Ce créneau est réservé à la base nautique en cas de réservation pour faire du Scooter des mers. Si jamais ils n’ont pas de réservation (ce qui est fort possible à cette époque), tous le lac sera disponible sur toute la journée. Ceci est valable le Samedi et le dimanche.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925195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57200" y="804040"/>
            <a:ext cx="1108315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Lac de pont l’évêque fait 56Ha,</a:t>
            </a:r>
          </a:p>
          <a:p>
            <a:endParaRPr lang="fr-FR" dirty="0" smtClean="0"/>
          </a:p>
          <a:p>
            <a:r>
              <a:rPr lang="fr-FR" dirty="0" smtClean="0"/>
              <a:t>La compétition est ouverte au </a:t>
            </a:r>
            <a:r>
              <a:rPr lang="fr-FR" dirty="0" err="1" smtClean="0"/>
              <a:t>float</a:t>
            </a:r>
            <a:r>
              <a:rPr lang="fr-FR" dirty="0" smtClean="0"/>
              <a:t> tube et au bateau, c’est une date mixte. La navigation sur le lac pour les bateaux se fera à l’</a:t>
            </a:r>
            <a:r>
              <a:rPr lang="fr-FR" dirty="0"/>
              <a:t>é</a:t>
            </a:r>
            <a:r>
              <a:rPr lang="fr-FR" dirty="0" smtClean="0"/>
              <a:t>lectrique uniquement. L’usage du moteur thermique est formellement interdit.</a:t>
            </a:r>
          </a:p>
          <a:p>
            <a:endParaRPr lang="fr-FR" dirty="0" smtClean="0"/>
          </a:p>
          <a:p>
            <a:r>
              <a:rPr lang="fr-FR" dirty="0" smtClean="0"/>
              <a:t>Le pré-</a:t>
            </a:r>
            <a:r>
              <a:rPr lang="fr-FR" dirty="0" err="1" smtClean="0"/>
              <a:t>fishing</a:t>
            </a:r>
            <a:r>
              <a:rPr lang="fr-FR" dirty="0" smtClean="0"/>
              <a:t> est autorisé jusqu’au vendredi </a:t>
            </a:r>
            <a:r>
              <a:rPr lang="fr-FR" dirty="0" smtClean="0"/>
              <a:t>11 </a:t>
            </a:r>
            <a:r>
              <a:rPr lang="fr-FR" dirty="0" smtClean="0"/>
              <a:t>octobre inclus. Pour ceux qui souhaite faire du pré-</a:t>
            </a:r>
            <a:r>
              <a:rPr lang="fr-FR" dirty="0" err="1" smtClean="0"/>
              <a:t>fishing</a:t>
            </a:r>
            <a:r>
              <a:rPr lang="fr-FR" dirty="0" smtClean="0"/>
              <a:t>, L’</a:t>
            </a:r>
            <a:r>
              <a:rPr lang="fr-FR" dirty="0" err="1" smtClean="0"/>
              <a:t>accés</a:t>
            </a:r>
            <a:r>
              <a:rPr lang="fr-FR" dirty="0" smtClean="0"/>
              <a:t> sur le site n’est pas libre, il est préférable d’appeler avant pour connaitre l’heure d’ouverture des barrières au </a:t>
            </a:r>
            <a:r>
              <a:rPr lang="fr-FR" dirty="0"/>
              <a:t>02 31 65 47 15 </a:t>
            </a:r>
            <a:r>
              <a:rPr lang="fr-FR" dirty="0" smtClean="0"/>
              <a:t> (généralement 10H a cette époque). Pour les </a:t>
            </a:r>
            <a:r>
              <a:rPr lang="fr-FR" dirty="0" err="1" smtClean="0"/>
              <a:t>float</a:t>
            </a:r>
            <a:r>
              <a:rPr lang="fr-FR" dirty="0" smtClean="0"/>
              <a:t> tube ou petite embarcation légère, il est possible de mettre à l’eau en dehors de la base donc quand vous voulez.</a:t>
            </a:r>
          </a:p>
          <a:p>
            <a:endParaRPr lang="fr-FR" dirty="0"/>
          </a:p>
          <a:p>
            <a:r>
              <a:rPr lang="fr-FR" dirty="0" smtClean="0"/>
              <a:t> </a:t>
            </a:r>
            <a:r>
              <a:rPr lang="fr-FR" b="1" dirty="0" smtClean="0"/>
              <a:t>Réglementation, port du gilet obligatoire et pêche avec </a:t>
            </a:r>
            <a:r>
              <a:rPr lang="fr-FR" b="1" u="sng" dirty="0" smtClean="0"/>
              <a:t>des hameçons sans ardillon</a:t>
            </a:r>
            <a:r>
              <a:rPr lang="fr-FR" b="1" dirty="0" smtClean="0"/>
              <a:t>. Le permis avec l’EGHO suffit pour pêcher sur le lac. Pas plus d’un brochet au vivier par pêcheur, taille de capture 60cm brochet, 50cm Sandre.</a:t>
            </a:r>
          </a:p>
          <a:p>
            <a:endParaRPr lang="fr-FR" b="1" dirty="0"/>
          </a:p>
          <a:p>
            <a:r>
              <a:rPr lang="fr-FR" dirty="0" smtClean="0"/>
              <a:t>Hébergement,</a:t>
            </a:r>
          </a:p>
          <a:p>
            <a:r>
              <a:rPr lang="fr-FR" dirty="0" smtClean="0"/>
              <a:t>Il y a 3 mobil-home de 6 personnes chaque à louer pour 2 nuits (vendredi et samedi), rassemblez vous a plusieurs. Il y a aussi des emplacements pour tente, camping car …</a:t>
            </a:r>
          </a:p>
          <a:p>
            <a:r>
              <a:rPr lang="fr-FR" dirty="0" smtClean="0"/>
              <a:t>Contacter </a:t>
            </a:r>
            <a:r>
              <a:rPr lang="fr-FR" dirty="0" smtClean="0"/>
              <a:t>le camping de la base de loisirs</a:t>
            </a:r>
            <a:r>
              <a:rPr lang="fr-FR" dirty="0" smtClean="0"/>
              <a:t> </a:t>
            </a:r>
            <a:r>
              <a:rPr lang="fr-FR" dirty="0" smtClean="0"/>
              <a:t>pour </a:t>
            </a:r>
            <a:r>
              <a:rPr lang="fr-FR" dirty="0" smtClean="0"/>
              <a:t>réserver au 0231654715.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65663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397</Words>
  <Application>Microsoft Office PowerPoint</Application>
  <PresentationFormat>Grand écran</PresentationFormat>
  <Paragraphs>21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LAC DE PONT L’EVEQUE Adresse : Avenue de la Libération 14130 Pont L'Evêque Coordonnées GPS : Lat : 49.274833/ Long: 0.204792  </vt:lpstr>
      <vt:lpstr>Présentation PowerPoint</vt:lpstr>
      <vt:lpstr>Présentation PowerPoint</vt:lpstr>
      <vt:lpstr>Présentation PowerPoint</vt:lpstr>
    </vt:vector>
  </TitlesOfParts>
  <Company>Nestle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Poutier,Sebastien,CREULLY,Technical</dc:creator>
  <cp:lastModifiedBy>Poutier,Sebastien,CREULLY,Technical</cp:lastModifiedBy>
  <cp:revision>12</cp:revision>
  <dcterms:created xsi:type="dcterms:W3CDTF">2018-09-08T12:46:43Z</dcterms:created>
  <dcterms:modified xsi:type="dcterms:W3CDTF">2019-09-24T19:54:12Z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iteId">
    <vt:lpwstr>12a3af23-a769-4654-847f-958f3d479f4a</vt:lpwstr>
  </property>
  <property fmtid="{D5CDD505-2E9C-101B-9397-08002B2CF9AE}" pid="4" name="MSIP_Label_1ada0a2f-b917-4d51-b0d0-d418a10c8b23_Owner">
    <vt:lpwstr>Sebastien.Poutier@FR.nestle.com</vt:lpwstr>
  </property>
  <property fmtid="{D5CDD505-2E9C-101B-9397-08002B2CF9AE}" pid="5" name="MSIP_Label_1ada0a2f-b917-4d51-b0d0-d418a10c8b23_SetDate">
    <vt:lpwstr>2019-09-24T19:54:04.9754511Z</vt:lpwstr>
  </property>
  <property fmtid="{D5CDD505-2E9C-101B-9397-08002B2CF9AE}" pid="6" name="MSIP_Label_1ada0a2f-b917-4d51-b0d0-d418a10c8b23_Name">
    <vt:lpwstr>General Use</vt:lpwstr>
  </property>
  <property fmtid="{D5CDD505-2E9C-101B-9397-08002B2CF9AE}" pid="7" name="MSIP_Label_1ada0a2f-b917-4d51-b0d0-d418a10c8b23_Application">
    <vt:lpwstr>Microsoft Azure Information Protection</vt:lpwstr>
  </property>
  <property fmtid="{D5CDD505-2E9C-101B-9397-08002B2CF9AE}" pid="8" name="MSIP_Label_1ada0a2f-b917-4d51-b0d0-d418a10c8b23_ActionId">
    <vt:lpwstr>35dcd519-8d52-4a52-a976-e09d61c314d8</vt:lpwstr>
  </property>
  <property fmtid="{D5CDD505-2E9C-101B-9397-08002B2CF9AE}" pid="9" name="MSIP_Label_1ada0a2f-b917-4d51-b0d0-d418a10c8b23_Extended_MSFT_Method">
    <vt:lpwstr>Automatic</vt:lpwstr>
  </property>
  <property fmtid="{D5CDD505-2E9C-101B-9397-08002B2CF9AE}" pid="10" name="Sensitivity">
    <vt:lpwstr>General Use</vt:lpwstr>
  </property>
</Properties>
</file>